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2" r:id="rId7"/>
    <p:sldId id="263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9" r:id="rId20"/>
    <p:sldId id="281" r:id="rId21"/>
    <p:sldId id="280" r:id="rId22"/>
    <p:sldId id="282" r:id="rId23"/>
    <p:sldId id="283" r:id="rId24"/>
    <p:sldId id="284" r:id="rId25"/>
    <p:sldId id="277" r:id="rId26"/>
    <p:sldId id="278" r:id="rId27"/>
    <p:sldId id="285" r:id="rId28"/>
    <p:sldId id="286" r:id="rId29"/>
    <p:sldId id="287" r:id="rId30"/>
    <p:sldId id="288" r:id="rId31"/>
    <p:sldId id="291" r:id="rId32"/>
    <p:sldId id="289" r:id="rId33"/>
    <p:sldId id="292" r:id="rId34"/>
    <p:sldId id="275" r:id="rId35"/>
    <p:sldId id="290" r:id="rId36"/>
    <p:sldId id="274" r:id="rId37"/>
    <p:sldId id="276" r:id="rId38"/>
    <p:sldId id="298" r:id="rId39"/>
    <p:sldId id="293" r:id="rId40"/>
    <p:sldId id="294" r:id="rId41"/>
    <p:sldId id="296" r:id="rId42"/>
    <p:sldId id="295" r:id="rId43"/>
    <p:sldId id="299" r:id="rId44"/>
    <p:sldId id="300" r:id="rId45"/>
    <p:sldId id="301" r:id="rId46"/>
    <p:sldId id="302" r:id="rId47"/>
    <p:sldId id="305" r:id="rId48"/>
    <p:sldId id="303" r:id="rId49"/>
    <p:sldId id="307" r:id="rId50"/>
    <p:sldId id="308" r:id="rId51"/>
    <p:sldId id="309" r:id="rId52"/>
    <p:sldId id="310" r:id="rId53"/>
    <p:sldId id="313" r:id="rId54"/>
    <p:sldId id="314" r:id="rId55"/>
    <p:sldId id="315" r:id="rId56"/>
    <p:sldId id="316" r:id="rId57"/>
    <p:sldId id="317" r:id="rId58"/>
    <p:sldId id="318" r:id="rId59"/>
    <p:sldId id="320" r:id="rId60"/>
    <p:sldId id="322" r:id="rId61"/>
    <p:sldId id="323" r:id="rId62"/>
    <p:sldId id="324" r:id="rId63"/>
    <p:sldId id="325" r:id="rId64"/>
    <p:sldId id="326" r:id="rId65"/>
    <p:sldId id="327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7" r:id="rId74"/>
    <p:sldId id="338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8" r:id="rId83"/>
    <p:sldId id="350" r:id="rId84"/>
    <p:sldId id="352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11" r:id="rId95"/>
    <p:sldId id="312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springrole.com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BLOCKCHAIN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Problem, Technology and the 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 with Central Authority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446" y="2856359"/>
            <a:ext cx="6000750" cy="2124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294909"/>
            <a:ext cx="4809330" cy="361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PASSPORT AS IDENTITY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50" y="1944610"/>
            <a:ext cx="4861163" cy="459884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183175" y="4340179"/>
            <a:ext cx="1168938" cy="1249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1192" y="2390062"/>
            <a:ext cx="5381727" cy="342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YOUR IDENTITY IS NOT YOUR OWN</a:t>
            </a:r>
          </a:p>
          <a:p>
            <a:pPr lvl="1"/>
            <a:r>
              <a:rPr lang="en-US" b="1" dirty="0" smtClean="0"/>
              <a:t>Central Authority decides </a:t>
            </a:r>
            <a:r>
              <a:rPr lang="en-US" dirty="0" smtClean="0"/>
              <a:t>whether it should grant you access to your Identity or not.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0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ARGUMENT AGAINST CENTRAL AUTHORITY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761" y="1901120"/>
            <a:ext cx="6112769" cy="440238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81193" y="2390062"/>
            <a:ext cx="4467326" cy="342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GOVERNMENTS CAN EVEN DECIDE NOT TO ISSUE PASSPORTS TO ITS CITIZENS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Thus depriving its citizens with their identity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98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PROBLEM: HEC DEGREE VERIFICATION SAGA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7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PARLIAMENTARTIAN DEGREEs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075" y="1918712"/>
            <a:ext cx="5030572" cy="4367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81192" y="2390062"/>
            <a:ext cx="5381727" cy="342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THE DEGREE MILL</a:t>
            </a:r>
          </a:p>
          <a:p>
            <a:pPr lvl="1"/>
            <a:r>
              <a:rPr lang="en-US" b="1" dirty="0" smtClean="0"/>
              <a:t>Musharraf Era Law: </a:t>
            </a:r>
            <a:r>
              <a:rPr lang="en-US" dirty="0" smtClean="0"/>
              <a:t>Every parliamentarian must have a bachelors degree.</a:t>
            </a:r>
          </a:p>
          <a:p>
            <a:pPr lvl="1"/>
            <a:r>
              <a:rPr lang="en-US" dirty="0" smtClean="0"/>
              <a:t>Parliamentarian’s got degrees overnight.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SCENARIO: FAKE DEGREE PRINTED BY PARLIAMENTARIAN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1192" y="2390062"/>
            <a:ext cx="5381727" cy="342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PARLIAMENTARIAN PRINTS FAKE DEGREE HIMSELF</a:t>
            </a:r>
          </a:p>
          <a:p>
            <a:pPr lvl="1"/>
            <a:r>
              <a:rPr lang="en-US" dirty="0" smtClean="0"/>
              <a:t>No record exists at the University.</a:t>
            </a:r>
          </a:p>
          <a:p>
            <a:pPr lvl="1"/>
            <a:r>
              <a:rPr lang="en-US" dirty="0" smtClean="0"/>
              <a:t>Easier to catch during verification.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919" y="2047673"/>
            <a:ext cx="56673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1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SCENARIO: UNIVERSITY ACTUALLY ISSUES A FAKE DEGREE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1192" y="2390062"/>
            <a:ext cx="5381727" cy="342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UNIVERSITY ACTUALLY ISSUES THE DEGREE</a:t>
            </a:r>
          </a:p>
          <a:p>
            <a:pPr lvl="1"/>
            <a:r>
              <a:rPr lang="en-US" dirty="0" smtClean="0"/>
              <a:t>In return for a bribe</a:t>
            </a:r>
          </a:p>
          <a:p>
            <a:pPr lvl="1"/>
            <a:r>
              <a:rPr lang="en-US" dirty="0" smtClean="0"/>
              <a:t>As a political favor</a:t>
            </a:r>
          </a:p>
          <a:p>
            <a:pPr lvl="1"/>
            <a:r>
              <a:rPr lang="en-US" dirty="0" smtClean="0"/>
              <a:t>Would get verified during the verification process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787" y="1820334"/>
            <a:ext cx="5135167" cy="466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9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ARGUMENT AGAINST CENTRAL AUTHORITY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4225" y="2390062"/>
            <a:ext cx="4467326" cy="342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CENTRAL AUTHORITY CAN BE CORRUPTED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Specially true in 3</a:t>
            </a:r>
            <a:r>
              <a:rPr lang="en-US" baseline="30000" dirty="0" smtClean="0">
                <a:solidFill>
                  <a:schemeClr val="accent1">
                    <a:lumMod val="75000"/>
                  </a:schemeClr>
                </a:solidFill>
              </a:rPr>
              <a:t>rd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World Countries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879" y="1955863"/>
            <a:ext cx="5051738" cy="43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9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BLOCKCHAIN: TECHNOLOGY TO VERIFY ASSETS WITHOUT CENTRAL AUTHORITY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738" y="1841325"/>
            <a:ext cx="7538522" cy="464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PROBLEM: ONLINE BANKING TRANSACTIONS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2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598337"/>
              </p:ext>
            </p:extLst>
          </p:nvPr>
        </p:nvGraphicFramePr>
        <p:xfrm>
          <a:off x="1967606" y="2329524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HASH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Dr. Bilal Hameed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HxYj10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Engr. </a:t>
                      </a:r>
                      <a:r>
                        <a:rPr lang="en-US" dirty="0" err="1" smtClean="0"/>
                        <a:t>Rizwan</a:t>
                      </a:r>
                      <a:r>
                        <a:rPr lang="en-US" dirty="0" smtClean="0"/>
                        <a:t> Ali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BjKL78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Azmat</a:t>
                      </a:r>
                      <a:r>
                        <a:rPr lang="en-US" dirty="0" smtClean="0"/>
                        <a:t> Khan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AgTb38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Dr. </a:t>
                      </a:r>
                      <a:r>
                        <a:rPr lang="en-US" dirty="0" err="1" smtClean="0"/>
                        <a:t>Sufian</a:t>
                      </a:r>
                      <a:r>
                        <a:rPr lang="en-US" dirty="0" smtClean="0"/>
                        <a:t> Hameed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MiHc50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81192" y="4494725"/>
            <a:ext cx="11254493" cy="1545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PROPERTIES</a:t>
            </a:r>
          </a:p>
          <a:p>
            <a:pPr lvl="1"/>
            <a:r>
              <a:rPr lang="en-US" dirty="0" smtClean="0"/>
              <a:t>Dr. Bilal Hameed will always hash to HxYj10</a:t>
            </a:r>
          </a:p>
          <a:p>
            <a:pPr lvl="1"/>
            <a:r>
              <a:rPr lang="en-US" dirty="0" smtClean="0"/>
              <a:t>Nothing else will ever hash to HxYj10</a:t>
            </a:r>
          </a:p>
        </p:txBody>
      </p:sp>
    </p:spTree>
    <p:extLst>
      <p:ext uri="{BB962C8B-B14F-4D97-AF65-F5344CB8AC3E}">
        <p14:creationId xmlns:p14="http://schemas.microsoft.com/office/powerpoint/2010/main" val="228723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45" y="2322644"/>
            <a:ext cx="7933107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243513"/>
              </p:ext>
            </p:extLst>
          </p:nvPr>
        </p:nvGraphicFramePr>
        <p:xfrm>
          <a:off x="1967606" y="2329524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HASH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HxYj10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BjKL78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AgTb38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MiHc50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81192" y="4494725"/>
            <a:ext cx="11254493" cy="1545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PROPERTY</a:t>
            </a:r>
          </a:p>
          <a:p>
            <a:pPr lvl="1"/>
            <a:r>
              <a:rPr lang="en-US" dirty="0" smtClean="0"/>
              <a:t>Given Hash </a:t>
            </a:r>
            <a:r>
              <a:rPr lang="en-US" b="1" dirty="0" smtClean="0"/>
              <a:t>HxYj10</a:t>
            </a:r>
            <a:r>
              <a:rPr lang="en-US" dirty="0" smtClean="0"/>
              <a:t>, you can never retrieve the Text</a:t>
            </a:r>
          </a:p>
        </p:txBody>
      </p:sp>
    </p:spTree>
    <p:extLst>
      <p:ext uri="{BB962C8B-B14F-4D97-AF65-F5344CB8AC3E}">
        <p14:creationId xmlns:p14="http://schemas.microsoft.com/office/powerpoint/2010/main" val="56822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BLOCK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81192" y="1944441"/>
            <a:ext cx="3748283" cy="4095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SINGLE BLOCK</a:t>
            </a:r>
          </a:p>
          <a:p>
            <a:pPr lvl="1"/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Hash of Data</a:t>
            </a:r>
          </a:p>
          <a:p>
            <a:pPr lvl="1"/>
            <a:r>
              <a:rPr lang="en-US" dirty="0" smtClean="0"/>
              <a:t>Hash of Previous Block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75" y="1944440"/>
            <a:ext cx="7281333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of blocks aka </a:t>
            </a:r>
            <a:r>
              <a:rPr lang="en-US" dirty="0" err="1" smtClean="0"/>
              <a:t>Blockchain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81192" y="1944441"/>
            <a:ext cx="3323253" cy="4095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PROPERTY</a:t>
            </a:r>
          </a:p>
          <a:p>
            <a:pPr lvl="1"/>
            <a:r>
              <a:rPr lang="en-US" dirty="0" smtClean="0"/>
              <a:t>If any data changes in any of the blocks, hash of Block 3 will change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445" y="1863880"/>
            <a:ext cx="78232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1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80177" y="6488668"/>
            <a:ext cx="4831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–</a:t>
            </a:r>
            <a:r>
              <a:rPr lang="en-US" dirty="0" err="1" smtClean="0"/>
              <a:t>Ing</a:t>
            </a:r>
            <a:r>
              <a:rPr lang="en-US" dirty="0" smtClean="0"/>
              <a:t>. Bilal Hameed – Bahria University Karachi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1857375"/>
            <a:ext cx="9296400" cy="5000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95715" y="6568019"/>
            <a:ext cx="1383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– IBM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12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LEDGERS or Transaction Database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80177" y="6488668"/>
            <a:ext cx="4831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–</a:t>
            </a:r>
            <a:r>
              <a:rPr lang="en-US" dirty="0" err="1" smtClean="0"/>
              <a:t>Ing</a:t>
            </a:r>
            <a:r>
              <a:rPr lang="en-US" dirty="0" smtClean="0"/>
              <a:t>. Bilal Hameed – Bahria University Karachi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801286" y="6550223"/>
            <a:ext cx="1383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– IBM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6" y="1855631"/>
            <a:ext cx="92773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8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LEDGER/RECORD MAINTENANCE: OLD DAYS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040" y="2292439"/>
            <a:ext cx="4596115" cy="3902299"/>
          </a:xfrm>
        </p:spPr>
        <p:txBody>
          <a:bodyPr/>
          <a:lstStyle/>
          <a:p>
            <a:r>
              <a:rPr lang="en-US" dirty="0" smtClean="0"/>
              <a:t>CURRENCY: banks maintain record of assets (debit/credit) of each customer and hence can decide whether to grant access to a customer or not.</a:t>
            </a:r>
          </a:p>
          <a:p>
            <a:r>
              <a:rPr lang="en-US" dirty="0" smtClean="0"/>
              <a:t>PASSPORTS: Foreign Office maintains record of all passports granted and hence can revoke passports at will.</a:t>
            </a:r>
          </a:p>
          <a:p>
            <a:r>
              <a:rPr lang="en-US" dirty="0" smtClean="0"/>
              <a:t>DEGREES: Universities maintain records of all degrees issued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181" y="2109988"/>
            <a:ext cx="2124075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024" y="3378289"/>
            <a:ext cx="2057400" cy="2095500"/>
          </a:xfrm>
          <a:prstGeom prst="rect">
            <a:avLst/>
          </a:prstGeom>
        </p:spPr>
      </p:pic>
      <p:pic>
        <p:nvPicPr>
          <p:cNvPr id="5126" name="Picture 6" descr="Image result for deg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764" y="4392478"/>
            <a:ext cx="2162622" cy="216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12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LEDGER/RECORD MAINTENANCE: BLOCKCHAIN 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040" y="2292439"/>
            <a:ext cx="4596115" cy="39022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BLOCKCHAIN LEDGER MAINTAINED BY:</a:t>
            </a:r>
          </a:p>
          <a:p>
            <a:pPr lvl="1"/>
            <a:r>
              <a:rPr lang="en-US" dirty="0" smtClean="0"/>
              <a:t>Everyone</a:t>
            </a:r>
          </a:p>
          <a:p>
            <a:pPr lvl="1"/>
            <a:r>
              <a:rPr lang="en-US" dirty="0" smtClean="0"/>
              <a:t>Distributed Ledger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89" y="2292439"/>
            <a:ext cx="6674119" cy="375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4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Ledger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33" y="1965839"/>
            <a:ext cx="10848975" cy="4600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85187" y="6550223"/>
            <a:ext cx="3106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– Nancy Liao, Yale Law School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33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BANKING TRANSACTION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983" y="2347462"/>
            <a:ext cx="5781675" cy="34671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493" y="2390062"/>
            <a:ext cx="5381727" cy="34245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BANK IS THE </a:t>
            </a:r>
            <a:r>
              <a:rPr lang="en-US" b="1" dirty="0" smtClean="0"/>
              <a:t>CENTRAL/ISSUING AUTHORITY</a:t>
            </a:r>
            <a:r>
              <a:rPr lang="en-US" dirty="0" smtClean="0"/>
              <a:t> OF CREDIT/DEBIT CARDS</a:t>
            </a:r>
          </a:p>
          <a:p>
            <a:pPr lvl="1"/>
            <a:r>
              <a:rPr lang="en-US" dirty="0" smtClean="0"/>
              <a:t>Without Central Authority, there is no way for the Merchant to know if the Customer has Money or not.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74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Ledger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2016617"/>
            <a:ext cx="9725025" cy="426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85187" y="6550223"/>
            <a:ext cx="3106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– Nancy Liao, Yale Law School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99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LEDGER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631" y="1790700"/>
            <a:ext cx="9210675" cy="5067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1286" y="6550223"/>
            <a:ext cx="1383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– IBM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4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LEDGER TRANSACTOIN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271309"/>
            <a:ext cx="11163300" cy="3629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85187" y="6550223"/>
            <a:ext cx="3106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– Nancy Liao, Yale Law School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84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CONSENSUS – 51% RULE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969" y="2877086"/>
            <a:ext cx="7358229" cy="258355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91040" y="2292439"/>
            <a:ext cx="4026929" cy="39022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CONSENSUS</a:t>
            </a:r>
          </a:p>
          <a:p>
            <a:pPr lvl="1"/>
            <a:r>
              <a:rPr lang="en-US" dirty="0" smtClean="0"/>
              <a:t>Majority Agreement </a:t>
            </a:r>
          </a:p>
          <a:p>
            <a:pPr lvl="1"/>
            <a:r>
              <a:rPr lang="en-US" dirty="0" smtClean="0"/>
              <a:t>51% of the network must validate transaction</a:t>
            </a:r>
          </a:p>
          <a:p>
            <a:pPr lvl="1"/>
            <a:r>
              <a:rPr lang="en-US" dirty="0" smtClean="0"/>
              <a:t>If validated, new block is added to the longest chain</a:t>
            </a:r>
          </a:p>
          <a:p>
            <a:pPr lvl="1"/>
            <a:r>
              <a:rPr lang="en-US" dirty="0" smtClean="0"/>
              <a:t>Validation would mean different things for:</a:t>
            </a:r>
          </a:p>
          <a:p>
            <a:pPr lvl="2"/>
            <a:r>
              <a:rPr lang="en-US" dirty="0" smtClean="0"/>
              <a:t>University Degrees</a:t>
            </a:r>
          </a:p>
          <a:p>
            <a:pPr lvl="2"/>
            <a:r>
              <a:rPr lang="en-US" dirty="0" smtClean="0"/>
              <a:t>Currency Transactions</a:t>
            </a:r>
          </a:p>
          <a:p>
            <a:pPr lvl="2"/>
            <a:r>
              <a:rPr lang="en-US" dirty="0" smtClean="0"/>
              <a:t>Land Titles,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1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EXAMPLE - BITCOIN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833898"/>
            <a:ext cx="8505825" cy="4706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01900" y="6540184"/>
            <a:ext cx="2178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– Michael Novak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87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DISTRIBUTED LEDGER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2491123"/>
            <a:ext cx="11344275" cy="3524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85187" y="6550223"/>
            <a:ext cx="3106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– Nancy Liao, Yale Law School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9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 ERA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73" y="1895944"/>
            <a:ext cx="8515350" cy="4276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01900" y="6540184"/>
            <a:ext cx="2178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– Michael Novak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22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BITCOIN  VS  MONEY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880" y="1905603"/>
            <a:ext cx="7578278" cy="453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8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 CASE: SMART CONTRACTS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33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CONTRACT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53" y="2606228"/>
            <a:ext cx="10031293" cy="27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8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 with Central Authority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71" y="2785391"/>
            <a:ext cx="10739437" cy="190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3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CONTRACT</a:t>
            </a:r>
            <a:endParaRPr lang="en-US" dirty="0"/>
          </a:p>
        </p:txBody>
      </p:sp>
      <p:pic>
        <p:nvPicPr>
          <p:cNvPr id="15362" name="Picture 2" descr="Image result for traditional vs smart contra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808" y="2154449"/>
            <a:ext cx="64770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28" y="2919904"/>
            <a:ext cx="4713632" cy="216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1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CONTRACTS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3642"/>
            <a:ext cx="11838174" cy="514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5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CONTRACTS</a:t>
            </a:r>
            <a:endParaRPr lang="en-US" dirty="0"/>
          </a:p>
        </p:txBody>
      </p:sp>
      <p:pic>
        <p:nvPicPr>
          <p:cNvPr id="24578" name="Picture 2" descr="Image result for traditional vs smart contra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894" y="1855638"/>
            <a:ext cx="6002211" cy="468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32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routing codes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90" y="1805322"/>
            <a:ext cx="9610725" cy="4962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95715" y="6568019"/>
            <a:ext cx="1383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– IBM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91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95715" y="6568019"/>
            <a:ext cx="1383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– IBM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0177" y="6488668"/>
            <a:ext cx="4831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–</a:t>
            </a:r>
            <a:r>
              <a:rPr lang="en-US" dirty="0" err="1" smtClean="0"/>
              <a:t>Ing</a:t>
            </a:r>
            <a:r>
              <a:rPr lang="en-US" dirty="0" smtClean="0"/>
              <a:t>. Bilal Hameed – Bahria University Karachi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90" y="1815921"/>
            <a:ext cx="93440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4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LEDGER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95715" y="6568019"/>
            <a:ext cx="1383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– IBM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0177" y="6488668"/>
            <a:ext cx="4831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–</a:t>
            </a:r>
            <a:r>
              <a:rPr lang="en-US" dirty="0" err="1" smtClean="0"/>
              <a:t>Ing</a:t>
            </a:r>
            <a:r>
              <a:rPr lang="en-US" dirty="0" smtClean="0"/>
              <a:t>. Bilal Hameed – Bahria University Karachi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965" y="1808496"/>
            <a:ext cx="94297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0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LETTER OF CREDIT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95715" y="6568019"/>
            <a:ext cx="1383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– IBM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0177" y="6488668"/>
            <a:ext cx="4831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–</a:t>
            </a:r>
            <a:r>
              <a:rPr lang="en-US" dirty="0" err="1" smtClean="0"/>
              <a:t>Ing</a:t>
            </a:r>
            <a:r>
              <a:rPr lang="en-US" dirty="0" smtClean="0"/>
              <a:t>. Bilal Hameed – Bahria University Karachi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765" y="1837071"/>
            <a:ext cx="95059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9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Source Verification - Dubai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59854" y="3676773"/>
            <a:ext cx="2987899" cy="14037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PRIMARY SOURCE VERIFICATION</a:t>
            </a:r>
          </a:p>
          <a:p>
            <a:pPr lvl="1"/>
            <a:r>
              <a:rPr lang="en-US" dirty="0" smtClean="0"/>
              <a:t>Cost: 1500 AED</a:t>
            </a:r>
          </a:p>
          <a:p>
            <a:pPr lvl="1"/>
            <a:r>
              <a:rPr lang="en-US" dirty="0" smtClean="0"/>
              <a:t>Time: 1 Month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744" y="2026880"/>
            <a:ext cx="7512025" cy="39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7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SPRINGROLE – LINKEDIN On BLOCKCHAIN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983" y="2212744"/>
            <a:ext cx="7743825" cy="357187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9854" y="3676773"/>
            <a:ext cx="2987899" cy="140379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SPRINGROLE</a:t>
            </a:r>
          </a:p>
          <a:p>
            <a:pPr lvl="1"/>
            <a:r>
              <a:rPr lang="en-US" dirty="0" smtClean="0"/>
              <a:t>Instantaneous Attestations/Verifications</a:t>
            </a:r>
          </a:p>
          <a:p>
            <a:pPr lvl="1"/>
            <a:r>
              <a:rPr lang="en-US" dirty="0">
                <a:hlinkClick r:id="rId3"/>
              </a:rPr>
              <a:t>https://beta.springrole.com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7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SECURITies</a:t>
            </a:r>
            <a:r>
              <a:rPr lang="en-US" dirty="0" smtClean="0"/>
              <a:t> SETTLEMENTS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13" y="1773390"/>
            <a:ext cx="11229975" cy="4933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05576" y="6550223"/>
            <a:ext cx="1686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–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Edureka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19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ARGUMENT AGAINST CENTRAL AUTHORITY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983" y="2347462"/>
            <a:ext cx="5781675" cy="34671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493" y="2390062"/>
            <a:ext cx="5381727" cy="34245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YOUR MONEY IS NOT YOUR OWN</a:t>
            </a:r>
          </a:p>
          <a:p>
            <a:pPr lvl="1"/>
            <a:r>
              <a:rPr lang="en-US" b="1" dirty="0" smtClean="0"/>
              <a:t>Central Authority decides </a:t>
            </a:r>
            <a:r>
              <a:rPr lang="en-US" dirty="0" smtClean="0"/>
              <a:t>whether it should grant you access to your Money or not.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7980889" y="2987898"/>
            <a:ext cx="1021443" cy="772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7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E-VOTING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26" y="1728835"/>
            <a:ext cx="11525250" cy="487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05576" y="6550223"/>
            <a:ext cx="1686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–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Edureka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5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 TITLES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815919"/>
            <a:ext cx="10407435" cy="4112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05576" y="6550223"/>
            <a:ext cx="1686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–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Edureka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54039" y="6016664"/>
            <a:ext cx="7894749" cy="701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PROPERTY TRANSFER TIME – UAE: 30-45 Days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09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 TITLES – BITLAND GHANA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367" y="2139905"/>
            <a:ext cx="7724775" cy="3943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18675" y="6550223"/>
            <a:ext cx="1373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Source – Forbes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923926" y="5935012"/>
            <a:ext cx="7894749" cy="701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PROPERTY TRANSFER TIME – BLOCKCHAIN: 1-5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Industries </a:t>
            </a:r>
            <a:r>
              <a:rPr lang="en-US" dirty="0" err="1" smtClean="0"/>
              <a:t>BlockChain</a:t>
            </a:r>
            <a:r>
              <a:rPr lang="en-US" dirty="0" smtClean="0"/>
              <a:t> will </a:t>
            </a:r>
            <a:r>
              <a:rPr lang="en-US" dirty="0" err="1" smtClean="0"/>
              <a:t>Distrupt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2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1026" name="Picture 2" descr="https://s3.amazonaws.com/cbi-research-portal-uploads/2018/07/07130115/Banking_Headers_8-7-01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95" y="1715956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16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46082" name="Picture 2" descr="https://s3.amazonaws.com/cbi-research-portal-uploads/2018/08/08091411/Messaging_Header_logo-02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15956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17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45058" name="Picture 2" descr="https://s3.amazonaws.com/cbi-research-portal-uploads/2018/08/08091520/Hedge_Funds_Header_logo-04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13171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55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44034" name="Picture 2" descr="https://s3.amazonaws.com/cbi-research-portal-uploads/2018/08/08091702/Voting_Header_logo-05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112" y="1715956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44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43010" name="Picture 2" descr="https://s3.amazonaws.com/cbi-research-portal-uploads/2018/08/08091954/Internet_ID_Header_logo-06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1458580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83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40962" name="Picture 2" descr="https://s3.amazonaws.com/cbi-research-portal-uploads/2018/08/08092223/Ride_Sharing_Header_logo-08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760" y="1715956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61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PROBLEM: PASSPORT AS Global IDENTITY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5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38914" name="Picture 2" descr="https://s3.amazonaws.com/cbi-research-portal-uploads/2018/08/08092416/Crypto_Exchanges_Header_logo-32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45434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10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37890" name="Picture 2" descr="https://s3.amazonaws.com/cbi-research-portal-uploads/2018/08/08092518/Education_Header_logo-31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83" y="1715956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2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36866" name="Picture 2" descr="https://s3.amazonaws.com/cbi-research-portal-uploads/2018/08/08102858/Car_Leasing_Sales_Header_logo-33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81410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68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35842" name="Picture 2" descr="https://s3.amazonaws.com/cbi-research-portal-uploads/2018/08/08103021/Industrial-IOT_Header_logo-10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6819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56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34818" name="Picture 2" descr="https://s3.amazonaws.com/cbi-research-portal-uploads/2018/08/08094620/Cloud_Storage_Header_logo-28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54365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46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33794" name="Picture 2" descr="https://s3.amazonaws.com/cbi-research-portal-uploads/2018/08/08094745/Cloud_Computing_Header_logo-111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15956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0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31746" name="Picture 2" descr="https://s3.amazonaws.com/cbi-research-portal-uploads/2018/08/08094953/Music_Header_logo-03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930" y="1854365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53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30722" name="Picture 2" descr="https://s3.amazonaws.com/cbi-research-portal-uploads/2018/08/08103331/Stocktrading_Header_logo-35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78" y="1895309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37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29698" name="Picture 2" descr="https://s3.amazonaws.com/cbi-research-portal-uploads/2018/08/08095217/Real_Estate_Header_logo-12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13422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24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28674" name="Picture 2" descr="https://s3.amazonaws.com/cbi-research-portal-uploads/2018/08/08095316/Insurance_Header_logo-13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78" y="2190749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6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JASON BOURNE’s PASSPORT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05" y="2214496"/>
            <a:ext cx="71437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6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27650" name="Picture 2" descr="https://s3.amazonaws.com/cbi-research-portal-uploads/2018/08/08095422/Healthcare_Header_logo-14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85875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90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26626" name="Picture 2" descr="https://s3.amazonaws.com/cbi-research-portal-uploads/2018/08/08095516/Supply_chain_Header_logo-15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72228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03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sp>
        <p:nvSpPr>
          <p:cNvPr id="3" name="AutoShape 2" descr="https://s3.amazonaws.com/cbi-research-portal-uploads/2018/08/08095605/Energy_Mngmt_logo_8-7-19-1024x49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4" name="Picture 4" descr="https://s3.amazonaws.com/cbi-research-portal-uploads/2018/08/08095605/Energy_Mngmt_logo_8-7-19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81011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01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23554" name="Picture 2" descr="https://s3.amazonaws.com/cbi-research-portal-uploads/2018/08/08095910/Gift_Card_Header1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83" y="1715956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31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22530" name="Picture 2" descr="https://s3.amazonaws.com/cbi-research-portal-uploads/2018/08/08100002/Govt_Public_RecordsHeader_logo-16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90342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84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20482" name="Picture 2" descr="https://s3.amazonaws.com/cbi-research-portal-uploads/2018/08/08101016/Will_Inheritance_Header_logo-26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72228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4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19458" name="Picture 2" descr="https://s3.amazonaws.com/cbi-research-portal-uploads/2018/08/08101109/Retail_Header_logo-22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82" y="1715956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95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18434" name="Picture 2" descr="https://s3.amazonaws.com/cbi-research-portal-uploads/2018/08/08101205/Charity_Header_logo-30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79" y="2108862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87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17410" name="Picture 2" descr="https://s3.amazonaws.com/cbi-research-portal-uploads/2018/08/08101256/Law_Header_logo-23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0" y="1715956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04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16386" name="Picture 2" descr="https://s3.amazonaws.com/cbi-research-portal-uploads/2018/08/08101345/HR_Header_logo-24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15956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6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PASSPORT AUTHENTICATION PROCESS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193" y="2180496"/>
            <a:ext cx="6025670" cy="407951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CENTRAL AUTHORITY MUST AUTHENTICATE</a:t>
            </a:r>
          </a:p>
          <a:p>
            <a:pPr lvl="1"/>
            <a:r>
              <a:rPr lang="en-US" dirty="0" smtClean="0"/>
              <a:t>Every time a passport is presented at an airport, it is scanned. </a:t>
            </a:r>
          </a:p>
          <a:p>
            <a:pPr lvl="1"/>
            <a:r>
              <a:rPr lang="en-US" dirty="0" smtClean="0"/>
              <a:t>During the scan, a request is sent to the Issuing Authority [Foreign Office]</a:t>
            </a:r>
          </a:p>
          <a:p>
            <a:pPr lvl="1"/>
            <a:r>
              <a:rPr lang="en-US" dirty="0" smtClean="0"/>
              <a:t>The Foreign Office must authenticate the Passport for the passenger to travel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893" y="1944610"/>
            <a:ext cx="4861163" cy="459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15362" name="Picture 2" descr="https://s3.amazonaws.com/cbi-research-portal-uploads/2018/08/08101434/Biz_Corp_Governance_Header_logo-34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17" y="2072730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69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14338" name="Picture 2" descr="https://s3.amazonaws.com/cbi-research-portal-uploads/2018/08/08101523/Credit_Histories_Header_logo-25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67763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76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12290" name="Picture 2" descr="https://s3.amazonaws.com/cbi-research-portal-uploads/2018/08/08101845/Crowdfunding_Header_logo-27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15956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2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10242" name="Picture 2" descr="https://s3.amazonaws.com/cbi-research-portal-uploads/2018/08/08102048/Libraries_logo-04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6694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05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8194" name="Picture 2" descr="https://s3.amazonaws.com/cbi-research-portal-uploads/2018/08/08102228/Fishing_Headers_logo-06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18" y="1458580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98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7170" name="Picture 2" descr="https://s3.amazonaws.com/cbi-research-portal-uploads/2018/08/08102322/Photography_Headers_logo-07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635" y="1715956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21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6146" name="Picture 2" descr="https://s3.amazonaws.com/cbi-research-portal-uploads/2018/08/08102414/Pub_Assisstance_Headers_logo-08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521" y="1881660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25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5122" name="Picture 2" descr="https://s3.amazonaws.com/cbi-research-portal-uploads/2018/08/08102552/Vid_streaming_Headers_logo-091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874" y="1444932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92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4098" name="Picture 2" descr="https://s3.amazonaws.com/cbi-research-portal-uploads/2018/12/17111431/Blockchain_update_12-17-01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54365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5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3074" name="Picture 2" descr="https://s3.amazonaws.com/cbi-research-portal-uploads/2018/12/19180208/Blockchain_update_12-19-022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930" y="2190749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2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JASON BOURNE’s PASSPORT AUTHENTICATION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999" y="2253803"/>
            <a:ext cx="7260809" cy="3000777"/>
          </a:xfrm>
          <a:prstGeom prst="rect">
            <a:avLst/>
          </a:prstGeom>
        </p:spPr>
      </p:pic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581192" y="2468289"/>
            <a:ext cx="3643077" cy="257180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CENTRAL AUTHORITY AUTHENTICATING PASSPORT</a:t>
            </a:r>
          </a:p>
          <a:p>
            <a:pPr lvl="1"/>
            <a:r>
              <a:rPr lang="en-US" dirty="0" smtClean="0"/>
              <a:t>Jason Bourne’s Passport being Authenticated by US State Department and CIA.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26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2050" name="Picture 2" descr="https://s3.amazonaws.com/cbi-research-portal-uploads/2018/12/17111553/Blockchain_update_12-17-03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181" y="2045434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4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49154" name="Picture 2" descr="https://s3.amazonaws.com/cbi-research-portal-uploads/2018/12/17111630/Blockchain_update_12-17-04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238" y="2618640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95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48130" name="Picture 2" descr="https://s3.amazonaws.com/cbi-research-portal-uploads/2018/12/19180841/Blockchain_update_12-19-06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90749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75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err="1" smtClean="0"/>
              <a:t>Distruption</a:t>
            </a:r>
            <a:endParaRPr lang="en-US" dirty="0"/>
          </a:p>
        </p:txBody>
      </p:sp>
      <p:pic>
        <p:nvPicPr>
          <p:cNvPr id="47106" name="Picture 2" descr="https://s3.amazonaws.com/cbi-research-portal-uploads/2018/12/17111816/Blockchain_update_12-17-07-1024x4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04491"/>
            <a:ext cx="97536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63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NOTE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2137088"/>
            <a:ext cx="9258300" cy="4000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95715" y="6568019"/>
            <a:ext cx="1383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– IBM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7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BLOCKCHAIN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Problem, Technology and the use cases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217" y="3503054"/>
            <a:ext cx="8739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Slides </a:t>
            </a:r>
            <a:r>
              <a:rPr lang="en-US" sz="2400" dirty="0">
                <a:solidFill>
                  <a:schemeClr val="bg1"/>
                </a:solidFill>
              </a:rPr>
              <a:t>prepared by Dr. –</a:t>
            </a:r>
            <a:r>
              <a:rPr lang="en-US" sz="2400" dirty="0" err="1">
                <a:solidFill>
                  <a:schemeClr val="bg1"/>
                </a:solidFill>
              </a:rPr>
              <a:t>Ing</a:t>
            </a:r>
            <a:r>
              <a:rPr lang="en-US" sz="2400" dirty="0">
                <a:solidFill>
                  <a:schemeClr val="bg1"/>
                </a:solidFill>
              </a:rPr>
              <a:t>. Bilal Hameed – </a:t>
            </a:r>
            <a:r>
              <a:rPr lang="en-US" sz="2400" dirty="0" err="1">
                <a:solidFill>
                  <a:schemeClr val="bg1"/>
                </a:solidFill>
              </a:rPr>
              <a:t>Bahria</a:t>
            </a:r>
            <a:r>
              <a:rPr lang="en-US" sz="2400" dirty="0">
                <a:solidFill>
                  <a:schemeClr val="bg1"/>
                </a:solidFill>
              </a:rPr>
              <a:t> University Karachi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4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3501</TotalTime>
  <Words>857</Words>
  <Application>Microsoft Office PowerPoint</Application>
  <PresentationFormat>Widescreen</PresentationFormat>
  <Paragraphs>197</Paragraphs>
  <Slides>95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8" baseType="lpstr">
      <vt:lpstr>Gill Sans MT</vt:lpstr>
      <vt:lpstr>Wingdings 2</vt:lpstr>
      <vt:lpstr>Dividend</vt:lpstr>
      <vt:lpstr>BLOCKCHAIN</vt:lpstr>
      <vt:lpstr>PROBLEM: ONLINE BANKING TRANSACTIONS</vt:lpstr>
      <vt:lpstr>BANKING TRANSACTION</vt:lpstr>
      <vt:lpstr>Issue with Central Authority</vt:lpstr>
      <vt:lpstr>ARGUMENT AGAINST CENTRAL AUTHORITY</vt:lpstr>
      <vt:lpstr>PROBLEM: PASSPORT AS Global IDENTITY</vt:lpstr>
      <vt:lpstr>JASON BOURNE’s PASSPORT</vt:lpstr>
      <vt:lpstr>PASSPORT AUTHENTICATION PROCESS</vt:lpstr>
      <vt:lpstr>JASON BOURNE’s PASSPORT AUTHENTICATION</vt:lpstr>
      <vt:lpstr>Issue with Central Authority</vt:lpstr>
      <vt:lpstr>PASSPORT AS IDENTITY</vt:lpstr>
      <vt:lpstr>ARGUMENT AGAINST CENTRAL AUTHORITY</vt:lpstr>
      <vt:lpstr>PROBLEM: HEC DEGREE VERIFICATION SAGA</vt:lpstr>
      <vt:lpstr>PARLIAMENTARTIAN DEGREEs</vt:lpstr>
      <vt:lpstr>SCENARIO: FAKE DEGREE PRINTED BY PARLIAMENTARIAN</vt:lpstr>
      <vt:lpstr>SCENARIO: UNIVERSITY ACTUALLY ISSUES A FAKE DEGREE</vt:lpstr>
      <vt:lpstr>ARGUMENT AGAINST CENTRAL AUTHORITY</vt:lpstr>
      <vt:lpstr>BLOCKCHAIN: TECHNOLOGY TO VERIFY ASSETS WITHOUT CENTRAL AUTHORITY</vt:lpstr>
      <vt:lpstr>HASH</vt:lpstr>
      <vt:lpstr>HASH</vt:lpstr>
      <vt:lpstr>HASH</vt:lpstr>
      <vt:lpstr>HASH</vt:lpstr>
      <vt:lpstr>SINGLE BLOCK</vt:lpstr>
      <vt:lpstr>Chain of blocks aka Blockchain</vt:lpstr>
      <vt:lpstr>ASSETS</vt:lpstr>
      <vt:lpstr>LEDGERS or Transaction Database</vt:lpstr>
      <vt:lpstr>LEDGER/RECORD MAINTENANCE: OLD DAYS</vt:lpstr>
      <vt:lpstr>LEDGER/RECORD MAINTENANCE: BLOCKCHAIN ERA</vt:lpstr>
      <vt:lpstr>Distributed Ledger</vt:lpstr>
      <vt:lpstr>Distributed Ledger</vt:lpstr>
      <vt:lpstr>DISTRIBUTED LEDGER</vt:lpstr>
      <vt:lpstr>DISTRIBUTED LEDGER TRANSACTOIN</vt:lpstr>
      <vt:lpstr>CONSENSUS – 51% RULE</vt:lpstr>
      <vt:lpstr>TRANSACTION EXAMPLE - BITCOIN</vt:lpstr>
      <vt:lpstr>BENEFITS OF DISTRIBUTED LEDGER</vt:lpstr>
      <vt:lpstr>BLOCKCHAIN ERA NETWORKS</vt:lpstr>
      <vt:lpstr>BITCOIN  VS  MONEY</vt:lpstr>
      <vt:lpstr>USE CASE: SMART CONTRACTS</vt:lpstr>
      <vt:lpstr>SMART CONTRACT</vt:lpstr>
      <vt:lpstr>SMART CONTRACT</vt:lpstr>
      <vt:lpstr>SMART CONTRACTS</vt:lpstr>
      <vt:lpstr>SMART CONTRACTS</vt:lpstr>
      <vt:lpstr>SHARED routing codes</vt:lpstr>
      <vt:lpstr>PROVENANCE</vt:lpstr>
      <vt:lpstr>FINANCIAL LEDGER</vt:lpstr>
      <vt:lpstr>LETTER OF CREDIT</vt:lpstr>
      <vt:lpstr>Primary Source Verification - Dubai</vt:lpstr>
      <vt:lpstr>SPRINGROLE – LINKEDIN On BLOCKCHAIN</vt:lpstr>
      <vt:lpstr>SECURITies SETTLEMENTS</vt:lpstr>
      <vt:lpstr>E-VOTING</vt:lpstr>
      <vt:lpstr>LAND TITLES</vt:lpstr>
      <vt:lpstr>LAND TITLES – BITLAND GHANA</vt:lpstr>
      <vt:lpstr>Industries BlockChain will Distrupt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Blockchain Distruption</vt:lpstr>
      <vt:lpstr>END NOTE</vt:lpstr>
      <vt:lpstr>BLOCKCHAIN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</dc:title>
  <dc:creator>Bahria</dc:creator>
  <cp:lastModifiedBy>Windows User</cp:lastModifiedBy>
  <cp:revision>50</cp:revision>
  <dcterms:created xsi:type="dcterms:W3CDTF">2018-08-01T07:39:04Z</dcterms:created>
  <dcterms:modified xsi:type="dcterms:W3CDTF">2019-01-24T04:48:14Z</dcterms:modified>
</cp:coreProperties>
</file>